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283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EXCEL\Excel%20Dashboard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EXCEL\Excel%20Dashboard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EXCEL\Excel%20Dashboard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3188006903791482E-2"/>
          <c:y val="0.27621530247163473"/>
          <c:w val="0.93295817938650383"/>
          <c:h val="0.6671153730428788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F09-42F1-BE86-15A7EF8924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F09-42F1-BE86-15A7EF8924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F09-42F1-BE86-15A7EF8924EB}"/>
              </c:ext>
            </c:extLst>
          </c:dPt>
          <c:dLbls>
            <c:dLbl>
              <c:idx val="0"/>
              <c:layout>
                <c:manualLayout>
                  <c:x val="-0.19149983625464539"/>
                  <c:y val="2.389800393893494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09-42F1-BE86-15A7EF8924EB}"/>
                </c:ext>
              </c:extLst>
            </c:dLbl>
            <c:dLbl>
              <c:idx val="1"/>
              <c:layout>
                <c:manualLayout>
                  <c:x val="0.16505591073267739"/>
                  <c:y val="-0.2462192776563722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09-42F1-BE86-15A7EF8924EB}"/>
                </c:ext>
              </c:extLst>
            </c:dLbl>
            <c:dLbl>
              <c:idx val="2"/>
              <c:layout>
                <c:manualLayout>
                  <c:x val="0.12148018681209152"/>
                  <c:y val="8.56533351833223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09-42F1-BE86-15A7EF8924EB}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Sheet3!$C$365:$C$367</c:f>
              <c:strCache>
                <c:ptCount val="3"/>
                <c:pt idx="0">
                  <c:v>Total Male</c:v>
                </c:pt>
                <c:pt idx="1">
                  <c:v>Total Female</c:v>
                </c:pt>
                <c:pt idx="2">
                  <c:v>Total Children</c:v>
                </c:pt>
              </c:strCache>
            </c:strRef>
          </c:cat>
          <c:val>
            <c:numRef>
              <c:f>Sheet3!$F$365:$F$367</c:f>
              <c:numCache>
                <c:formatCode>0.00%</c:formatCode>
                <c:ptCount val="3"/>
                <c:pt idx="0">
                  <c:v>0.41423637470794911</c:v>
                </c:pt>
                <c:pt idx="1">
                  <c:v>0.39551293821515754</c:v>
                </c:pt>
                <c:pt idx="2">
                  <c:v>0.1902506870768933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09-42F1-BE86-15A7EF8924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3098821508070979E-2"/>
          <c:y val="5.7940885142661151E-2"/>
          <c:w val="0.86552685661127815"/>
          <c:h val="0.18906193994473156"/>
        </c:manualLayout>
      </c:layout>
      <c:overlay val="0"/>
      <c:spPr>
        <a:solidFill>
          <a:schemeClr val="accent5">
            <a:lumMod val="20000"/>
            <a:lumOff val="8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1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lgCheck">
      <a:fgClr>
        <a:schemeClr val="accent5">
          <a:lumMod val="20000"/>
          <a:lumOff val="80000"/>
        </a:schemeClr>
      </a:fgClr>
      <a:bgClr>
        <a:schemeClr val="bg1"/>
      </a:bgClr>
    </a:patt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Union</a:t>
            </a:r>
            <a:r>
              <a:rPr lang="en-US" baseline="0" dirty="0"/>
              <a:t> Territories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33589501312335962"/>
          <c:y val="0.20615558471857684"/>
          <c:w val="0.36818714028804617"/>
          <c:h val="0.6502924662825702"/>
        </c:manualLayout>
      </c:layout>
      <c:doughnutChart>
        <c:varyColors val="1"/>
        <c:ser>
          <c:idx val="0"/>
          <c:order val="0"/>
          <c:tx>
            <c:strRef>
              <c:f>Sheet3!$C$393</c:f>
              <c:strCache>
                <c:ptCount val="1"/>
                <c:pt idx="0">
                  <c:v>UT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9E-4DBD-A6AC-DA278AE7008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9E-4DBD-A6AC-DA278AE700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9E-4DBD-A6AC-DA278AE70086}"/>
              </c:ext>
            </c:extLst>
          </c:dPt>
          <c:dLbls>
            <c:dLbl>
              <c:idx val="0"/>
              <c:layout>
                <c:manualLayout>
                  <c:x val="0.10277777777777768"/>
                  <c:y val="-2.77777777777778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9E-4DBD-A6AC-DA278AE70086}"/>
                </c:ext>
              </c:extLst>
            </c:dLbl>
            <c:dLbl>
              <c:idx val="1"/>
              <c:layout>
                <c:manualLayout>
                  <c:x val="-0.10833333333333334"/>
                  <c:y val="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9E-4DBD-A6AC-DA278AE70086}"/>
                </c:ext>
              </c:extLst>
            </c:dLbl>
            <c:dLbl>
              <c:idx val="2"/>
              <c:layout>
                <c:manualLayout>
                  <c:x val="-0.10277777777777777"/>
                  <c:y val="-9.2592592592592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9E-4DBD-A6AC-DA278AE700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US" sz="1600" b="0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Sheet3!$D$392:$F$392</c:f>
              <c:strCache>
                <c:ptCount val="3"/>
                <c:pt idx="0">
                  <c:v>Total Male</c:v>
                </c:pt>
                <c:pt idx="1">
                  <c:v>Total Female</c:v>
                </c:pt>
                <c:pt idx="2">
                  <c:v>Total Children</c:v>
                </c:pt>
              </c:strCache>
            </c:strRef>
          </c:cat>
          <c:val>
            <c:numRef>
              <c:f>Sheet3!$D$393:$F$393</c:f>
              <c:numCache>
                <c:formatCode>0.00%</c:formatCode>
                <c:ptCount val="3"/>
                <c:pt idx="0">
                  <c:v>0.43055677903015366</c:v>
                </c:pt>
                <c:pt idx="1">
                  <c:v>0.40191046031084116</c:v>
                </c:pt>
                <c:pt idx="2">
                  <c:v>0.16753276065900521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9E-4DBD-A6AC-DA278AE7008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US" sz="14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Sheet3!$C$394</c:f>
              <c:strCache>
                <c:ptCount val="1"/>
                <c:pt idx="0">
                  <c:v>State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FC-4C1B-95A6-6AB317A3D5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FC-4C1B-95A6-6AB317A3D5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FC-4C1B-95A6-6AB317A3D55E}"/>
              </c:ext>
            </c:extLst>
          </c:dPt>
          <c:dLbls>
            <c:dLbl>
              <c:idx val="0"/>
              <c:layout>
                <c:manualLayout>
                  <c:x val="0.13565103639759335"/>
                  <c:y val="-9.7469264620208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FC-4C1B-95A6-6AB317A3D55E}"/>
                </c:ext>
              </c:extLst>
            </c:dLbl>
            <c:dLbl>
              <c:idx val="1"/>
              <c:layout>
                <c:manualLayout>
                  <c:x val="-0.1688428378103789"/>
                  <c:y val="5.67320600652262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FC-4C1B-95A6-6AB317A3D55E}"/>
                </c:ext>
              </c:extLst>
            </c:dLbl>
            <c:dLbl>
              <c:idx val="2"/>
              <c:layout>
                <c:manualLayout>
                  <c:x val="-0.17696399022844564"/>
                  <c:y val="-8.06390498408630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FC-4C1B-95A6-6AB317A3D5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US" sz="1600" b="0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00FFFF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Sheet3!$D$392:$F$392</c:f>
              <c:strCache>
                <c:ptCount val="3"/>
                <c:pt idx="0">
                  <c:v>Total Male</c:v>
                </c:pt>
                <c:pt idx="1">
                  <c:v>Total Female</c:v>
                </c:pt>
                <c:pt idx="2">
                  <c:v>Total Children</c:v>
                </c:pt>
              </c:strCache>
            </c:strRef>
          </c:cat>
          <c:val>
            <c:numRef>
              <c:f>Sheet3!$D$394:$F$394</c:f>
              <c:numCache>
                <c:formatCode>0.00%</c:formatCode>
                <c:ptCount val="3"/>
                <c:pt idx="0">
                  <c:v>0.4137310444435236</c:v>
                </c:pt>
                <c:pt idx="1">
                  <c:v>0.39531485111704062</c:v>
                </c:pt>
                <c:pt idx="2">
                  <c:v>0.19095410443943575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FC-4C1B-95A6-6AB317A3D5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iradalectora.blogspot.com/2019/03/entrevista-virginia-sainz-garcia.html" TargetMode="External"/><Relationship Id="rId1" Type="http://schemas.openxmlformats.org/officeDocument/2006/relationships/image" Target="../media/image4.jpg"/><Relationship Id="rId6" Type="http://schemas.openxmlformats.org/officeDocument/2006/relationships/hyperlink" Target="https://pixabay.com/id/anak-bahagia-anak-laki-laki-rambut-2480291/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rabat.eregulations.org/procedure/105/69/step/269?l=fr" TargetMode="External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0.56438</cdr:x>
      <cdr:y>0.10979</cdr:y>
    </cdr:from>
    <cdr:to>
      <cdr:x>0.60727</cdr:x>
      <cdr:y>0.19685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FC3456FB-35B0-FA01-51FF-6910CFC152C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837473B0-CC2E-450A-ABE3-18F120FF3D39}">
              <a1611:picAttrSrcUrl xmlns:a1611="http://schemas.microsoft.com/office/drawing/2016/11/main" r:i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856656" y="417544"/>
          <a:ext cx="293049" cy="33112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0.30237</cdr:x>
      <cdr:y>0.11236</cdr:y>
    </cdr:from>
    <cdr:to>
      <cdr:x>0.34822</cdr:x>
      <cdr:y>0.19429</cdr:y>
    </cdr:to>
    <cdr:pic>
      <cdr:nvPicPr>
        <cdr:cNvPr id="5" name="Picture 4">
          <a:extLst xmlns:a="http://schemas.openxmlformats.org/drawingml/2006/main">
            <a:ext uri="{FF2B5EF4-FFF2-40B4-BE49-F238E27FC236}">
              <a16:creationId xmlns:a16="http://schemas.microsoft.com/office/drawing/2014/main" id="{B44B8825-FF3F-85B7-E197-D6DE8B67286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>
          <a:extLst>
            <a:ext uri="{28A0092B-C50C-407E-A947-70E740481C1C}">
              <a14:useLocalDpi xmlns:a14="http://schemas.microsoft.com/office/drawing/2010/main" val="0"/>
            </a:ext>
            <a:ext uri="{837473B0-CC2E-450A-ABE3-18F120FF3D39}">
              <a1611:picAttrSrcUrl xmlns:a1611="http://schemas.microsoft.com/office/drawing/2016/11/main" r:id="rId4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066193" y="427314"/>
          <a:ext cx="313360" cy="31159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0.82732</cdr:x>
      <cdr:y>0.10431</cdr:y>
    </cdr:from>
    <cdr:to>
      <cdr:x>0.89277</cdr:x>
      <cdr:y>0.20233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B56542BB-6311-4573-D0A9-FB6B0ED4F95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>
          <a:extLst>
            <a:ext uri="{28A0092B-C50C-407E-A947-70E740481C1C}">
              <a14:useLocalDpi xmlns:a14="http://schemas.microsoft.com/office/drawing/2010/main" val="0"/>
            </a:ext>
            <a:ext uri="{837473B0-CC2E-450A-ABE3-18F120FF3D39}">
              <a1611:picAttrSrcUrl xmlns:a1611="http://schemas.microsoft.com/office/drawing/2016/11/main" r:id="rId6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653455" y="396702"/>
          <a:ext cx="447246" cy="372813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27E38-4C2D-ED98-99D6-5552B0550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6AC70-46CC-40BD-E16D-895D99036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362E-1F21-684D-D59F-A27149C0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637D-09F4-2AC6-2408-82928996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56432-BD3E-FA96-EEC6-A5136296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36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E1A-6E0A-4ABB-DA5F-D3404213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FAEB7-A945-2DF6-AA62-84AEE625B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9DC3E-2D3A-2983-5F23-5CFAE29D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DFB28-023D-9D85-AA38-C3DBB715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584C6-AF64-B254-2046-7C419585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485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2AB10-94A6-FED3-F13D-0291960AC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7A3CD-0BB9-729F-2EAF-36152C45F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43EB7-88C9-346B-409B-61305BA0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A913E-AC0C-0BA1-AFC7-07DD9224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DDF71-A85A-A5DD-51DA-473B799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23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B12F-EC46-A4A1-31F0-D7BBFDE0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35D7A-A460-3C57-1DC5-49171F7E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F3162-4822-89E3-BC2C-46FE6AC4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A974C-2F18-B232-CB37-D8DD5911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EAEC-D970-AFC2-B00C-B447B049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438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C31B-F6C1-E7E1-C338-E8B819B5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5F857-62CE-419C-5072-36E33636B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CF04-EF3A-C4F8-B67A-3EDC9900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388D9-CFAE-7328-DF48-F1E5F9BE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F4F20-7258-005E-3579-4492B2B0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44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F340-1906-5F88-4590-C69E6132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F362-C8F2-F070-D8DB-9A1BC0343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12B35-B41C-A8AA-F3F1-373EC691B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C23E-B399-488C-6449-B138092A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77F79-4FD0-6828-2A1F-0D091A73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AEC3F-6080-4C74-8923-23CB0E75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25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19E3-9C9D-405D-E5F4-9C34BBE3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52AC2-9B2D-A4B0-4663-CFEC8B41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D38C7-0E90-9021-3DC9-3BF638696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F16B2-E35A-0346-466F-E7291031C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A960E1-9B61-FD63-F5B0-4707BBBA5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92DCF-B73E-7B88-A6E7-71C84D26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F4345-AE6D-A792-5D1B-592B4D46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38283-559F-4A76-21B3-CEB97593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98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68-FE1C-CC45-1D20-2D660D25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ADAFE-BE16-6491-FE79-27451849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FEB89-D6F3-04BD-7474-FD7A3BBA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C49F8-16D5-8123-16BA-C8E16AD8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95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F9877-CEBA-8539-BC10-F654029E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6C861-BFAE-F1A6-F301-A652084B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01AF2-27E2-EF6B-E5DA-0CA5B4C9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08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792B-60C2-4489-4C64-28D8D25F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6461-34B7-E76D-ACC8-0E1C4757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AB335-AD1A-48F8-2863-71B59EB4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EDA61-1228-4D8C-A402-795C1DD7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2D892-D1AD-AF80-5397-9A39A835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5EA15-F8C0-F7AB-8B7A-ABDF2A9A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61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DBDD-D0E7-8094-FEF3-4CF1EEEA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23366C-0163-4DB0-94D0-34E82EEA7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66A76-290A-1FDD-EACC-44B873893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22668-8D69-870A-D9CB-8307367B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9BEF3-DEAA-BEDC-981A-D515C91F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3D342-1007-456E-127C-9FA7D365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32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333CE-A593-7A6D-7683-8A94621B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6ED2-CCD6-FD69-E708-17D025DD4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5F6FE-121D-FD95-91D7-5C17A0E8D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8DC81-34C0-4176-8B51-EABB5AC74BE7}" type="datetimeFigureOut">
              <a:rPr lang="en-IN" smtClean="0"/>
              <a:t>27-10-2025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1A2C-903C-A2EB-F760-875A15839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58C-7E78-11C7-BD8F-2441518D0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ECBC-84FA-4E4C-9D99-861E67CA59D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073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fr/association-communaut%C3%A9-groupe-15274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chart" Target="../charts/char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ixabay.com/it/maschio-femminile-icona-avatar-1354358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abat.eregulations.org/procedure/105/69/step/269?l=fr" TargetMode="External"/><Relationship Id="rId13" Type="http://schemas.openxmlformats.org/officeDocument/2006/relationships/image" Target="../media/image13.png"/><Relationship Id="rId3" Type="http://schemas.openxmlformats.org/officeDocument/2006/relationships/chart" Target="../charts/chart2.xml"/><Relationship Id="rId7" Type="http://schemas.openxmlformats.org/officeDocument/2006/relationships/image" Target="../media/image5.PNG"/><Relationship Id="rId12" Type="http://schemas.openxmlformats.org/officeDocument/2006/relationships/hyperlink" Target="https://pixabay.com/id/anak-bahagia-anak-laki-laki-rambut-2480291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81572-graphic-of-india-illustration-flag-indian-design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hyperlink" Target="https://miradalectora.blogspot.com/2019/03/entrevista-virginia-sainz-garcia.html" TargetMode="External"/><Relationship Id="rId4" Type="http://schemas.openxmlformats.org/officeDocument/2006/relationships/chart" Target="../charts/chart3.xml"/><Relationship Id="rId9" Type="http://schemas.openxmlformats.org/officeDocument/2006/relationships/image" Target="../media/image4.jpg"/><Relationship Id="rId14" Type="http://schemas.openxmlformats.org/officeDocument/2006/relationships/hyperlink" Target="https://pixabay.com/fr/vectors/utilisateur-les-utilisateurs-user-336584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hyperlink" Target="https://rabat.eregulations.org/procedure/105/69/step/269?l=f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hyperlink" Target="https://miradalectora.blogspot.com/2019/03/entrevista-virginia-sainz-garcia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5.m4a"/><Relationship Id="rId7" Type="http://schemas.openxmlformats.org/officeDocument/2006/relationships/image" Target="../media/image15.png"/><Relationship Id="rId2" Type="http://schemas.microsoft.com/office/2007/relationships/media" Target="../media/media5.m4a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hyperlink" Target="https://pixabay.com/id/anak-bahagia-anak-laki-laki-rambut-2480291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hyperlink" Target="https://s4be.cochrane.org/blog/2015/07/14/data-analysis-metho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770B-EB97-CD58-77F1-A8EE383E5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97" y="2765181"/>
            <a:ext cx="11828206" cy="1327638"/>
          </a:xfrm>
          <a:blipFill>
            <a:blip r:embed="rId2">
              <a:alphaModFix amt="52000"/>
            </a:blip>
            <a:tile tx="0" ty="0" sx="100000" sy="100000" flip="none" algn="tl"/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hnschrift SemiLight SemiConde" panose="020B0502040204020203" pitchFamily="34" charset="0"/>
              </a:rPr>
              <a:t>POPULATION ANALYSIS FOR 10 YEARS</a:t>
            </a:r>
            <a:endParaRPr lang="en-IN" b="1" spc="50" dirty="0">
              <a:ln w="0"/>
              <a:solidFill>
                <a:schemeClr val="bg2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hnschrift SemiLight SemiConde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D2D37F-4992-76D5-F8E7-D253CA856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88476" y="269888"/>
            <a:ext cx="2336577" cy="23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2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839">
        <p159:morph option="byObject"/>
      </p:transition>
    </mc:Choice>
    <mc:Fallback xmlns="">
      <p:transition spd="slow" advTm="30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337E88-9DAD-3EC9-AE6A-CC597C799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0052"/>
            <a:ext cx="12192000" cy="2064774"/>
          </a:xfrm>
          <a:blipFill dpi="0" rotWithShape="1">
            <a:blip r:embed="rId4">
              <a:alphaModFix amt="52000"/>
            </a:blip>
            <a:srcRect/>
            <a:tile tx="0" ty="0" sx="100000" sy="100000" flip="none" algn="tl"/>
          </a:blipFill>
        </p:spPr>
        <p:txBody>
          <a:bodyPr>
            <a:normAutofit fontScale="92500" lnSpcReduction="10000"/>
          </a:bodyPr>
          <a:lstStyle/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Total population is</a:t>
            </a:r>
            <a:r>
              <a:rPr lang="en-US" b="1" dirty="0"/>
              <a:t>17 billion, 613 million,967 thousand and 400.</a:t>
            </a:r>
            <a:endParaRPr lang="hi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Male population is </a:t>
            </a:r>
            <a:r>
              <a:rPr lang="en-US" b="1" dirty="0"/>
              <a:t>41.42%</a:t>
            </a:r>
            <a:r>
              <a:rPr lang="en-US" dirty="0"/>
              <a:t> of the total.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Female population is </a:t>
            </a:r>
            <a:r>
              <a:rPr lang="en-US" b="1" dirty="0"/>
              <a:t>39.55%</a:t>
            </a:r>
            <a:r>
              <a:rPr lang="en-US" dirty="0"/>
              <a:t> of the total.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Children make up </a:t>
            </a:r>
            <a:r>
              <a:rPr lang="en-US" b="1" dirty="0"/>
              <a:t>19.03%</a:t>
            </a:r>
            <a:r>
              <a:rPr lang="en-US" dirty="0"/>
              <a:t> of the population.</a:t>
            </a:r>
          </a:p>
          <a:p>
            <a:pPr algn="l"/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779820-D8DA-FBBA-273E-54EC89E31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266276"/>
              </p:ext>
            </p:extLst>
          </p:nvPr>
        </p:nvGraphicFramePr>
        <p:xfrm>
          <a:off x="2595716" y="110065"/>
          <a:ext cx="6833419" cy="3803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B20FF8-3304-CAD5-714E-30386F356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3060" y="110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4385">
        <p14:gallery dir="l"/>
      </p:transition>
    </mc:Choice>
    <mc:Fallback>
      <p:transition spd="slow" advTm="74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4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 animBg="1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4006-AB69-7354-A6A5-3BD150B7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131890"/>
          </a:xfrm>
          <a:blipFill dpi="0" rotWithShape="1">
            <a:blip r:embed="rId4">
              <a:alphaModFix amt="52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br>
              <a:rPr lang="en-US" b="1" i="1" dirty="0">
                <a:ln w="12700">
                  <a:solidFill>
                    <a:schemeClr val="accent5"/>
                  </a:solidFill>
                  <a:prstDash val="solid"/>
                </a:ln>
                <a:pattFill prst="shingle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b="1" i="1" dirty="0">
                <a:ln w="12700">
                  <a:solidFill>
                    <a:schemeClr val="accent5"/>
                  </a:solidFill>
                  <a:prstDash val="solid"/>
                </a:ln>
                <a:pattFill prst="shingle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ln w="12700">
                  <a:solidFill>
                    <a:schemeClr val="accent5"/>
                  </a:solidFill>
                  <a:prstDash val="solid"/>
                </a:ln>
                <a:pattFill prst="shingle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Population Analysis : Gender Disparity</a:t>
            </a:r>
            <a:endParaRPr lang="en-IN" b="1" i="1" dirty="0">
              <a:ln w="12700">
                <a:solidFill>
                  <a:schemeClr val="accent5"/>
                </a:solidFill>
                <a:prstDash val="solid"/>
              </a:ln>
              <a:pattFill prst="shingle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32A8-DFFA-1FC6-2CE0-F5F956B0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8325"/>
            <a:ext cx="10515600" cy="2459718"/>
          </a:xfrm>
          <a:blipFill dpi="0" rotWithShape="1">
            <a:blip r:embed="rId5">
              <a:alphaModFix amt="52000"/>
            </a:blip>
            <a:srcRect/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Based on our data, the male population stands at </a:t>
            </a:r>
            <a:r>
              <a:rPr lang="en-US" b="1" dirty="0"/>
              <a:t>41.42%</a:t>
            </a:r>
            <a:r>
              <a:rPr lang="en-US" dirty="0"/>
              <a:t>, while the female population is at </a:t>
            </a:r>
            <a:r>
              <a:rPr lang="en-US" b="1" dirty="0"/>
              <a:t>39.55%</a:t>
            </a:r>
            <a:r>
              <a:rPr lang="en-US" dirty="0"/>
              <a:t>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population imbalance is a significant finding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The higher male population could lead to a rise in the number of unmarried individuals in the future 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D1397-EF4D-26CB-517D-BD38C3336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36978" y="466302"/>
            <a:ext cx="2345849" cy="126578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525CA9-1BB5-535D-DD07-DF48BE10C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3732" y="2226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6385">
        <p14:gallery dir="l"/>
      </p:transition>
    </mc:Choice>
    <mc:Fallback>
      <p:transition spd="slow" advTm="56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6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14BC88-8ACA-6273-2483-B19E793F1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385945"/>
              </p:ext>
            </p:extLst>
          </p:nvPr>
        </p:nvGraphicFramePr>
        <p:xfrm>
          <a:off x="1" y="128458"/>
          <a:ext cx="12192001" cy="2755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407">
                  <a:extLst>
                    <a:ext uri="{9D8B030D-6E8A-4147-A177-3AD203B41FA5}">
                      <a16:colId xmlns:a16="http://schemas.microsoft.com/office/drawing/2014/main" val="3308671798"/>
                    </a:ext>
                  </a:extLst>
                </a:gridCol>
                <a:gridCol w="2429407">
                  <a:extLst>
                    <a:ext uri="{9D8B030D-6E8A-4147-A177-3AD203B41FA5}">
                      <a16:colId xmlns:a16="http://schemas.microsoft.com/office/drawing/2014/main" val="2594824868"/>
                    </a:ext>
                  </a:extLst>
                </a:gridCol>
                <a:gridCol w="2474373">
                  <a:extLst>
                    <a:ext uri="{9D8B030D-6E8A-4147-A177-3AD203B41FA5}">
                      <a16:colId xmlns:a16="http://schemas.microsoft.com/office/drawing/2014/main" val="4231819893"/>
                    </a:ext>
                  </a:extLst>
                </a:gridCol>
                <a:gridCol w="2429407">
                  <a:extLst>
                    <a:ext uri="{9D8B030D-6E8A-4147-A177-3AD203B41FA5}">
                      <a16:colId xmlns:a16="http://schemas.microsoft.com/office/drawing/2014/main" val="505047231"/>
                    </a:ext>
                  </a:extLst>
                </a:gridCol>
                <a:gridCol w="2429407">
                  <a:extLst>
                    <a:ext uri="{9D8B030D-6E8A-4147-A177-3AD203B41FA5}">
                      <a16:colId xmlns:a16="http://schemas.microsoft.com/office/drawing/2014/main" val="4085842110"/>
                    </a:ext>
                  </a:extLst>
                </a:gridCol>
              </a:tblGrid>
              <a:tr h="1569896">
                <a:tc>
                  <a:txBody>
                    <a:bodyPr/>
                    <a:lstStyle/>
                    <a:p>
                      <a:pPr lvl="1" algn="l" fontAlgn="b">
                        <a:buNone/>
                      </a:pPr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1" algn="l" fontAlgn="b">
                        <a:buNone/>
                      </a:pPr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Male Population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1" algn="l" fontAlgn="b">
                        <a:buNone/>
                      </a:pPr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Female Population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1" algn="l" fontAlgn="b">
                        <a:buNone/>
                      </a:pPr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Children Population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1" algn="l" fontAlgn="b">
                        <a:buNone/>
                      </a:pPr>
                      <a:r>
                        <a:rPr lang="en-IN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Population</a:t>
                      </a:r>
                      <a:endParaRPr lang="en-IN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6326912"/>
                  </a:ext>
                </a:extLst>
              </a:tr>
              <a:tr h="395174"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</a:t>
                      </a: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nion Territories</a:t>
                      </a: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43.06%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40.19%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16.75%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100.00%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97858"/>
                  </a:ext>
                </a:extLst>
              </a:tr>
              <a:tr h="395174"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States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lnSpc>
                          <a:spcPct val="150000"/>
                        </a:lnSpc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41.37%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39.53%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19.10%</a:t>
                      </a:r>
                      <a:endParaRPr lang="en-IN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100.00%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147008"/>
                  </a:ext>
                </a:extLst>
              </a:tr>
              <a:tr h="395174"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41.42%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39.55%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19.03%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>
                        <a:buNone/>
                      </a:pPr>
                      <a:r>
                        <a:rPr lang="en-IN" sz="1800" b="0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100.00%</a:t>
                      </a:r>
                      <a:endParaRPr lang="en-IN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101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671355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F02E46C-0F43-ADC9-F976-82671EE7B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972567"/>
              </p:ext>
            </p:extLst>
          </p:nvPr>
        </p:nvGraphicFramePr>
        <p:xfrm>
          <a:off x="0" y="2971800"/>
          <a:ext cx="6833419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A80DDA5-0A7C-6472-A968-388FD0A68B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282226"/>
              </p:ext>
            </p:extLst>
          </p:nvPr>
        </p:nvGraphicFramePr>
        <p:xfrm>
          <a:off x="6381136" y="2971800"/>
          <a:ext cx="5810864" cy="388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A19036-EE61-07BB-2C04-E59E283F4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3564" y="231509"/>
            <a:ext cx="1078522" cy="1205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D5CCB8-AAB9-7696-CD5D-10486BC98697}"/>
              </a:ext>
            </a:extLst>
          </p:cNvPr>
          <p:cNvSpPr txBox="1"/>
          <p:nvPr/>
        </p:nvSpPr>
        <p:spPr>
          <a:xfrm>
            <a:off x="3352800" y="649605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endParaRPr lang="en-IN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E8C7E-2160-3E5E-AF82-AE922D9CA1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3200397" y="231509"/>
            <a:ext cx="773939" cy="735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0B1C-C810-A756-238E-001B0D492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39808" y="231509"/>
            <a:ext cx="773939" cy="733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FA4F-73BD-8027-A6D1-1993837DB4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81453" y="229102"/>
            <a:ext cx="773939" cy="735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CD3CC-1327-C751-E8F3-F660C0A17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16757" y="229102"/>
            <a:ext cx="905612" cy="1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FB56-BD09-0448-47CB-F52199D1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4" y="365125"/>
            <a:ext cx="10990006" cy="1208036"/>
          </a:xfr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Male Population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A8754-C0F5-FBCA-63DC-2378805449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3794" y="2891478"/>
            <a:ext cx="10990006" cy="2246769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Union Territories have </a:t>
            </a:r>
            <a:r>
              <a:rPr lang="en-US" altLang="en-US" b="1" dirty="0">
                <a:latin typeface="Arial" panose="020B0604020202020204" pitchFamily="34" charset="0"/>
              </a:rPr>
              <a:t>43.06%</a:t>
            </a:r>
            <a:r>
              <a:rPr lang="en-US" altLang="en-US" dirty="0">
                <a:latin typeface="Arial" panose="020B0604020202020204" pitchFamily="34" charset="0"/>
              </a:rPr>
              <a:t> male population.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States have </a:t>
            </a:r>
            <a:r>
              <a:rPr lang="en-US" altLang="en-US" b="1" dirty="0">
                <a:latin typeface="Arial" panose="020B0604020202020204" pitchFamily="34" charset="0"/>
              </a:rPr>
              <a:t>41.37%</a:t>
            </a:r>
            <a:r>
              <a:rPr lang="en-US" altLang="en-US" dirty="0">
                <a:latin typeface="Arial" panose="020B0604020202020204" pitchFamily="34" charset="0"/>
              </a:rPr>
              <a:t> male population.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B0F0"/>
                </a:solidFill>
                <a:latin typeface="Arial" panose="020B0604020202020204" pitchFamily="34" charset="0"/>
              </a:rPr>
              <a:t>The male population in Union Territories are </a:t>
            </a:r>
            <a:r>
              <a:rPr lang="en-US" altLang="en-US" b="1" dirty="0">
                <a:solidFill>
                  <a:srgbClr val="00B0F0"/>
                </a:solidFill>
                <a:latin typeface="Arial" panose="020B0604020202020204" pitchFamily="34" charset="0"/>
              </a:rPr>
              <a:t>1.69% higher</a:t>
            </a:r>
            <a:r>
              <a:rPr lang="en-US" altLang="en-US" dirty="0">
                <a:solidFill>
                  <a:srgbClr val="00B0F0"/>
                </a:solidFill>
                <a:latin typeface="Arial" panose="020B0604020202020204" pitchFamily="34" charset="0"/>
              </a:rPr>
              <a:t> than in the States.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836A0-9313-FE62-8E39-AD1377C73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2057397" y="601320"/>
            <a:ext cx="773939" cy="735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DFEAB-EE74-E985-E264-D6D4037AA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804027" y="601320"/>
            <a:ext cx="773939" cy="73564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710131-B200-5722-62C4-884AADC38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4524" y="3233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2988">
        <p14:gallery dir="l"/>
      </p:transition>
    </mc:Choice>
    <mc:Fallback>
      <p:transition spd="slow" advTm="42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29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A91A-E1E9-4891-F774-28993ADF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6" y="365125"/>
            <a:ext cx="10980174" cy="1139210"/>
          </a:xfr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Female 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77B28-402B-81EB-482E-E271B087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6" y="2647570"/>
            <a:ext cx="10980174" cy="2246769"/>
          </a:xfr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Arial" panose="020B0604020202020204" pitchFamily="34" charset="0"/>
              </a:rPr>
              <a:t>Union Territories have </a:t>
            </a:r>
            <a:r>
              <a:rPr lang="en-IN" b="1" dirty="0">
                <a:latin typeface="Arial" panose="020B0604020202020204" pitchFamily="34" charset="0"/>
              </a:rPr>
              <a:t>40.19%</a:t>
            </a:r>
            <a:r>
              <a:rPr lang="en-IN" dirty="0">
                <a:latin typeface="Arial" panose="020B0604020202020204" pitchFamily="34" charset="0"/>
              </a:rPr>
              <a:t> female population.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Arial" panose="020B0604020202020204" pitchFamily="34" charset="0"/>
              </a:rPr>
              <a:t>States have </a:t>
            </a:r>
            <a:r>
              <a:rPr lang="en-IN" b="1" dirty="0">
                <a:latin typeface="Arial" panose="020B0604020202020204" pitchFamily="34" charset="0"/>
              </a:rPr>
              <a:t>39.53%</a:t>
            </a:r>
            <a:r>
              <a:rPr lang="en-IN" dirty="0">
                <a:latin typeface="Arial" panose="020B0604020202020204" pitchFamily="34" charset="0"/>
              </a:rPr>
              <a:t> female population.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The female population in Union Territories are </a:t>
            </a:r>
            <a:r>
              <a:rPr lang="en-IN" b="1" dirty="0">
                <a:solidFill>
                  <a:srgbClr val="00B0F0"/>
                </a:solidFill>
                <a:latin typeface="Arial" panose="020B0604020202020204" pitchFamily="34" charset="0"/>
              </a:rPr>
              <a:t>0.66%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B0F0"/>
                </a:solidFill>
                <a:latin typeface="Arial" panose="020B0604020202020204" pitchFamily="34" charset="0"/>
              </a:rPr>
              <a:t>higher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 than in the States.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8BFA1-FAB7-A5D1-5F0A-B01CE5AD5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20924" y="608311"/>
            <a:ext cx="569877" cy="643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64CDA-AFCD-E679-A6ED-8A755D587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56725" y="608310"/>
            <a:ext cx="569877" cy="64380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17AA70-4893-B3D6-CC54-DEE09C476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74692" y="3646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2606">
        <p14:gallery dir="l"/>
      </p:transition>
    </mc:Choice>
    <mc:Fallback>
      <p:transition spd="slow" advTm="52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2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B5EE-BA29-4763-674F-B6A069CA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6" y="365125"/>
            <a:ext cx="10980174" cy="1168707"/>
          </a:xfr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Children Population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B6B-8792-FD1B-6BEC-C452456B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6" y="2956568"/>
            <a:ext cx="10980174" cy="2246769"/>
          </a:xfr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</a:pPr>
            <a:r>
              <a:rPr lang="en-IN" dirty="0">
                <a:latin typeface="Arial" panose="020B0604020202020204" pitchFamily="34" charset="0"/>
              </a:rPr>
              <a:t>Union Territories have </a:t>
            </a:r>
            <a:r>
              <a:rPr lang="en-IN" b="1" dirty="0">
                <a:latin typeface="Arial" panose="020B0604020202020204" pitchFamily="34" charset="0"/>
              </a:rPr>
              <a:t>16.75%</a:t>
            </a:r>
            <a:r>
              <a:rPr lang="en-IN" dirty="0">
                <a:latin typeface="Arial" panose="020B0604020202020204" pitchFamily="34" charset="0"/>
              </a:rPr>
              <a:t> children.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</a:pPr>
            <a:r>
              <a:rPr lang="en-IN" dirty="0">
                <a:latin typeface="Arial" panose="020B0604020202020204" pitchFamily="34" charset="0"/>
              </a:rPr>
              <a:t>States have </a:t>
            </a:r>
            <a:r>
              <a:rPr lang="en-IN" b="1" dirty="0">
                <a:latin typeface="Arial" panose="020B0604020202020204" pitchFamily="34" charset="0"/>
              </a:rPr>
              <a:t>19.10%</a:t>
            </a:r>
            <a:r>
              <a:rPr lang="en-IN" dirty="0">
                <a:latin typeface="Arial" panose="020B0604020202020204" pitchFamily="34" charset="0"/>
              </a:rPr>
              <a:t> children.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The children population in Union Territories are </a:t>
            </a:r>
            <a:r>
              <a:rPr lang="en-IN" b="1" dirty="0">
                <a:solidFill>
                  <a:srgbClr val="00B0F0"/>
                </a:solidFill>
                <a:latin typeface="Arial" panose="020B0604020202020204" pitchFamily="34" charset="0"/>
              </a:rPr>
              <a:t>2.35%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00B0F0"/>
                </a:solidFill>
                <a:latin typeface="Arial" panose="020B0604020202020204" pitchFamily="34" charset="0"/>
              </a:rPr>
              <a:t>lower </a:t>
            </a:r>
            <a:r>
              <a:rPr lang="en-IN" dirty="0">
                <a:solidFill>
                  <a:srgbClr val="00B0F0"/>
                </a:solidFill>
                <a:latin typeface="Arial" panose="020B0604020202020204" pitchFamily="34" charset="0"/>
              </a:rPr>
              <a:t>than in the States.</a:t>
            </a:r>
            <a:endParaRPr lang="en-IN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2547C-6D0B-18B8-A6C6-49E4B4842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87519" y="578410"/>
            <a:ext cx="773939" cy="735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9A8FE-D498-D81A-E412-9E9FD69DDE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153519" y="578410"/>
            <a:ext cx="773939" cy="73564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056561-4A18-5A04-6B91-2C702FA7BB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74692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 advTm="39931">
        <p14:gallery dir="l"/>
      </p:transition>
    </mc:Choice>
    <mc:Fallback>
      <p:transition spd="slow" advTm="39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9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43C4-3B58-6CDA-3E82-C3D6E8CD193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Insight Analysis: Reasons Behind Lower Child Population in Union Territories</a:t>
            </a:r>
            <a:endParaRPr lang="en-IN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FF7B-333B-FD2F-BB3C-60EDC7942E9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Some reasons can be followed as: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Lower Birth Rates: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Educated and urban families often prefer smaller family sizes, leading to fewer children.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Urbanization Effect: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High living costs and limited space in cities influence families to have fewer children.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Female Education &amp; Employment: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Women with better access to education and careers tend to delay childbirth and opt for fewer children.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Migration Without Families: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Many working adults migrate alone for jobs, reducing the number of children in destination states.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Access to Family Planning Services:</a:t>
            </a: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States with better healthcare and awareness show higher use of contraceptives and planned parenthood.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D4CB7-5141-901A-4BCE-B0D6C5FA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200" y="365126"/>
            <a:ext cx="10515600" cy="132556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9D9003-7E8D-E5FF-BBA8-B5E5BDC49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23060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6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4182">
        <p14:gallery dir="l"/>
      </p:transition>
    </mc:Choice>
    <mc:Fallback>
      <p:transition spd="slow" advTm="104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5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375</Words>
  <Application>Microsoft Office PowerPoint</Application>
  <PresentationFormat>Widescreen</PresentationFormat>
  <Paragraphs>63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Bahnschrift SemiLight SemiConde</vt:lpstr>
      <vt:lpstr>Calibri</vt:lpstr>
      <vt:lpstr>Calibri Light</vt:lpstr>
      <vt:lpstr>Wingdings</vt:lpstr>
      <vt:lpstr>Office Theme</vt:lpstr>
      <vt:lpstr>POPULATION ANALYSIS FOR 10 YEARS</vt:lpstr>
      <vt:lpstr>PowerPoint Presentation</vt:lpstr>
      <vt:lpstr>  Population Analysis : Gender Disparity</vt:lpstr>
      <vt:lpstr>PowerPoint Presentation</vt:lpstr>
      <vt:lpstr>Male Population Analysis</vt:lpstr>
      <vt:lpstr>Female Population Analysis</vt:lpstr>
      <vt:lpstr>Children Population Analysis</vt:lpstr>
      <vt:lpstr>Insight Analysis: Reasons Behind Lower Child Population in Union Territories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Naman Goel</dc:creator>
  <cp:lastModifiedBy>Naman Goel</cp:lastModifiedBy>
  <cp:revision>12</cp:revision>
  <dcterms:created xsi:type="dcterms:W3CDTF">2025-08-27T09:08:24Z</dcterms:created>
  <dcterms:modified xsi:type="dcterms:W3CDTF">2025-10-27T09:35:56Z</dcterms:modified>
</cp:coreProperties>
</file>